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26" r:id="rId2"/>
    <p:sldId id="258" r:id="rId3"/>
    <p:sldId id="329" r:id="rId4"/>
    <p:sldId id="330" r:id="rId5"/>
    <p:sldId id="313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B59"/>
    <a:srgbClr val="FF3C37"/>
    <a:srgbClr val="159FDD"/>
    <a:srgbClr val="1286BA"/>
    <a:srgbClr val="138FC7"/>
    <a:srgbClr val="1181B3"/>
    <a:srgbClr val="584D5E"/>
    <a:srgbClr val="DDDCE2"/>
    <a:srgbClr val="B40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353" autoAdjust="0"/>
  </p:normalViewPr>
  <p:slideViewPr>
    <p:cSldViewPr snapToGrid="0">
      <p:cViewPr varScale="1">
        <p:scale>
          <a:sx n="46" d="100"/>
          <a:sy n="46" d="100"/>
        </p:scale>
        <p:origin x="53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CFF56-3F64-4027-8D93-4D43CCB44BFF}" type="datetimeFigureOut">
              <a:rPr lang="zh-CN" altLang="en-US" smtClean="0"/>
              <a:t>2017/12/15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0FFA5-1BA8-4110-A96A-63749EA03E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408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702F78-EB2E-4E2F-814F-23438320A95C}" type="datetimeFigureOut">
              <a:rPr lang="zh-CN" altLang="en-US" smtClean="0"/>
              <a:t>2017/12/15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A00AB8-3ED4-4EE4-9BC8-476788F339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823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356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452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739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75000"/>
            </a:schemeClr>
          </a:fgClr>
          <a:bgClr>
            <a:srgbClr val="DDDCE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23"/>
          <a:stretch/>
        </p:blipFill>
        <p:spPr>
          <a:xfrm>
            <a:off x="0" y="0"/>
            <a:ext cx="12193956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3956" cy="6858000"/>
          </a:xfrm>
          <a:prstGeom prst="rect">
            <a:avLst/>
          </a:prstGeom>
          <a:solidFill>
            <a:schemeClr val="tx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29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ee.ofweek.com/2016-03/ART-8470-2816-29080231.html" TargetMode="External"/><Relationship Id="rId2" Type="http://schemas.openxmlformats.org/officeDocument/2006/relationships/hyperlink" Target="http://baijiahao.baidu.com/s?id=1582770156972865207&amp;wfr=spider&amp;for=pc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eefocus.com/mcu-dsp/375860" TargetMode="External"/><Relationship Id="rId4" Type="http://schemas.openxmlformats.org/officeDocument/2006/relationships/hyperlink" Target="http://www.elecfans.com/vr/418421_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512"/>
          <p:cNvSpPr/>
          <p:nvPr/>
        </p:nvSpPr>
        <p:spPr>
          <a:xfrm>
            <a:off x="0" y="-1"/>
            <a:ext cx="12192000" cy="1331495"/>
          </a:xfrm>
          <a:prstGeom prst="rect">
            <a:avLst/>
          </a:prstGeom>
          <a:solidFill>
            <a:srgbClr val="159FD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6330" y="379151"/>
            <a:ext cx="4272419" cy="748313"/>
            <a:chOff x="266330" y="379151"/>
            <a:chExt cx="3825469" cy="748313"/>
          </a:xfrm>
        </p:grpSpPr>
        <p:sp>
          <p:nvSpPr>
            <p:cNvPr id="3" name="平行四边形 2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81277" y="379151"/>
              <a:ext cx="33105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AR/VR</a:t>
              </a:r>
              <a:r>
                <a:rPr lang="zh-CN" altLang="en-US" sz="40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处理器</a:t>
              </a:r>
              <a:endParaRPr lang="zh-CN" altLang="en-US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6" name="平行四边形 5"/>
          <p:cNvSpPr/>
          <p:nvPr/>
        </p:nvSpPr>
        <p:spPr>
          <a:xfrm>
            <a:off x="4737995" y="414922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平行四边形 6"/>
          <p:cNvSpPr/>
          <p:nvPr/>
        </p:nvSpPr>
        <p:spPr>
          <a:xfrm>
            <a:off x="4245735" y="414922"/>
            <a:ext cx="442658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18437" y="1470056"/>
            <a:ext cx="106304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dirty="0">
                <a:solidFill>
                  <a:schemeClr val="bg1"/>
                </a:solidFill>
              </a:rPr>
              <a:t>有关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zh-CN" sz="2000" dirty="0">
                <a:solidFill>
                  <a:schemeClr val="bg1"/>
                </a:solidFill>
              </a:rPr>
              <a:t>的芯片（此处主要为核心处理器部分）产品不多，目前国内外的几大芯片厂商中，除苹果选择了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zh-CN" sz="2000" dirty="0">
                <a:solidFill>
                  <a:schemeClr val="bg1"/>
                </a:solidFill>
              </a:rPr>
              <a:t>领域之外，其他厂商基本都选择了</a:t>
            </a:r>
            <a:r>
              <a:rPr lang="en-US" altLang="zh-CN" sz="2000" dirty="0">
                <a:solidFill>
                  <a:schemeClr val="bg1"/>
                </a:solidFill>
              </a:rPr>
              <a:t>VR</a:t>
            </a:r>
            <a:r>
              <a:rPr lang="zh-CN" altLang="zh-CN" sz="2000" dirty="0">
                <a:solidFill>
                  <a:schemeClr val="bg1"/>
                </a:solidFill>
              </a:rPr>
              <a:t>领域为主要发展方向。由于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zh-CN" sz="2000" dirty="0">
                <a:solidFill>
                  <a:schemeClr val="bg1"/>
                </a:solidFill>
              </a:rPr>
              <a:t>与</a:t>
            </a:r>
            <a:r>
              <a:rPr lang="en-US" altLang="zh-CN" sz="2000" dirty="0">
                <a:solidFill>
                  <a:schemeClr val="bg1"/>
                </a:solidFill>
              </a:rPr>
              <a:t>VR</a:t>
            </a:r>
            <a:r>
              <a:rPr lang="zh-CN" altLang="zh-CN" sz="2000" dirty="0">
                <a:solidFill>
                  <a:schemeClr val="bg1"/>
                </a:solidFill>
              </a:rPr>
              <a:t>的相似性，我们也可以从</a:t>
            </a:r>
            <a:r>
              <a:rPr lang="en-US" altLang="zh-CN" sz="2000" dirty="0">
                <a:solidFill>
                  <a:schemeClr val="bg1"/>
                </a:solidFill>
              </a:rPr>
              <a:t>VR</a:t>
            </a:r>
            <a:r>
              <a:rPr lang="zh-CN" altLang="zh-CN" sz="2000" dirty="0">
                <a:solidFill>
                  <a:schemeClr val="bg1"/>
                </a:solidFill>
              </a:rPr>
              <a:t>芯片看出一些</a:t>
            </a:r>
            <a:r>
              <a:rPr lang="en-US" altLang="zh-CN" sz="2000" dirty="0">
                <a:solidFill>
                  <a:schemeClr val="bg1"/>
                </a:solidFill>
              </a:rPr>
              <a:t>AR</a:t>
            </a:r>
            <a:r>
              <a:rPr lang="zh-CN" altLang="zh-CN" sz="2000" dirty="0">
                <a:solidFill>
                  <a:schemeClr val="bg1"/>
                </a:solidFill>
              </a:rPr>
              <a:t>芯片的发展趋势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095" y="2485719"/>
            <a:ext cx="6610350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8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721021" y="1420114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/>
              <a:t>1</a:t>
            </a:r>
            <a:endParaRPr lang="zh-CN" altLang="en-US" sz="4400" dirty="0"/>
          </a:p>
        </p:txBody>
      </p:sp>
      <p:sp>
        <p:nvSpPr>
          <p:cNvPr id="65" name="椭圆 64"/>
          <p:cNvSpPr/>
          <p:nvPr/>
        </p:nvSpPr>
        <p:spPr>
          <a:xfrm>
            <a:off x="694466" y="3177112"/>
            <a:ext cx="878682" cy="878682"/>
          </a:xfrm>
          <a:prstGeom prst="ellipse">
            <a:avLst/>
          </a:prstGeom>
          <a:solidFill>
            <a:srgbClr val="FF5B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/>
              <a:t>2</a:t>
            </a:r>
            <a:endParaRPr lang="zh-CN" altLang="en-US" sz="4400" dirty="0"/>
          </a:p>
        </p:txBody>
      </p:sp>
      <p:sp>
        <p:nvSpPr>
          <p:cNvPr id="67" name="椭圆 66"/>
          <p:cNvSpPr/>
          <p:nvPr/>
        </p:nvSpPr>
        <p:spPr>
          <a:xfrm>
            <a:off x="694466" y="4934110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/>
              <a:t>3</a:t>
            </a:r>
            <a:endParaRPr lang="zh-CN" altLang="en-US" sz="4400" dirty="0"/>
          </a:p>
        </p:txBody>
      </p:sp>
      <p:sp>
        <p:nvSpPr>
          <p:cNvPr id="80" name="平行四边形 79"/>
          <p:cNvSpPr/>
          <p:nvPr/>
        </p:nvSpPr>
        <p:spPr>
          <a:xfrm>
            <a:off x="4951531" y="431663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4354565" y="414922"/>
            <a:ext cx="442658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660078" y="356757"/>
            <a:ext cx="3488924" cy="754194"/>
            <a:chOff x="266330" y="373270"/>
            <a:chExt cx="3488924" cy="75419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44732" y="373270"/>
              <a:ext cx="33105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</a:rPr>
                <a:t>AR/VR</a:t>
              </a:r>
              <a:r>
                <a:rPr lang="zh-CN" altLang="en-US" sz="4000" dirty="0" smtClean="0">
                  <a:solidFill>
                    <a:schemeClr val="bg1"/>
                  </a:solidFill>
                </a:rPr>
                <a:t>处理器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780672" y="4834842"/>
            <a:ext cx="9625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80930" y="1817753"/>
            <a:ext cx="95494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苹果自研的一款</a:t>
            </a:r>
            <a:r>
              <a:rPr lang="en-US" altLang="zh-CN" dirty="0" smtClean="0">
                <a:solidFill>
                  <a:schemeClr val="bg1"/>
                </a:solidFill>
              </a:rPr>
              <a:t>GPU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r>
              <a:rPr lang="zh-CN" altLang="zh-CN" dirty="0">
                <a:solidFill>
                  <a:schemeClr val="bg1"/>
                </a:solidFill>
              </a:rPr>
              <a:t>拥有两颗高性能核心和四颗高能效核心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zh-CN" dirty="0">
                <a:solidFill>
                  <a:schemeClr val="bg1"/>
                </a:solidFill>
              </a:rPr>
              <a:t>还搭载了苹果首款自研</a:t>
            </a:r>
            <a:r>
              <a:rPr lang="en-US" altLang="zh-CN" dirty="0">
                <a:solidFill>
                  <a:schemeClr val="bg1"/>
                </a:solidFill>
              </a:rPr>
              <a:t>3</a:t>
            </a:r>
            <a:r>
              <a:rPr lang="zh-CN" altLang="zh-CN" dirty="0">
                <a:solidFill>
                  <a:schemeClr val="bg1"/>
                </a:solidFill>
              </a:rPr>
              <a:t>核</a:t>
            </a:r>
            <a:r>
              <a:rPr lang="en-US" altLang="zh-CN" dirty="0">
                <a:solidFill>
                  <a:schemeClr val="bg1"/>
                </a:solidFill>
              </a:rPr>
              <a:t>GPU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zh-CN" dirty="0">
                <a:solidFill>
                  <a:schemeClr val="bg1"/>
                </a:solidFill>
              </a:rPr>
              <a:t>并针对</a:t>
            </a:r>
            <a:r>
              <a:rPr lang="en-US" altLang="zh-CN" dirty="0">
                <a:solidFill>
                  <a:schemeClr val="bg1"/>
                </a:solidFill>
              </a:rPr>
              <a:t>AR</a:t>
            </a:r>
            <a:r>
              <a:rPr lang="zh-CN" altLang="zh-CN" dirty="0">
                <a:solidFill>
                  <a:schemeClr val="bg1"/>
                </a:solidFill>
              </a:rPr>
              <a:t>、沉浸式</a:t>
            </a:r>
            <a:r>
              <a:rPr lang="en-US" altLang="zh-CN" dirty="0">
                <a:solidFill>
                  <a:schemeClr val="bg1"/>
                </a:solidFill>
              </a:rPr>
              <a:t>3D</a:t>
            </a:r>
            <a:r>
              <a:rPr lang="zh-CN" altLang="zh-CN" dirty="0">
                <a:solidFill>
                  <a:schemeClr val="bg1"/>
                </a:solidFill>
              </a:rPr>
              <a:t>游戏等方面都进行了优化。</a:t>
            </a:r>
          </a:p>
          <a:p>
            <a:endParaRPr lang="en-US" altLang="zh-CN" dirty="0" smtClean="0">
              <a:solidFill>
                <a:srgbClr val="FFFFFF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88063" y="2858260"/>
            <a:ext cx="1702710" cy="428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000" dirty="0">
                <a:solidFill>
                  <a:schemeClr val="bg1"/>
                </a:solidFill>
              </a:rPr>
              <a:t>高通 骁龙</a:t>
            </a:r>
            <a:r>
              <a:rPr lang="en-US" altLang="zh-CN" sz="2000" dirty="0">
                <a:solidFill>
                  <a:schemeClr val="bg1"/>
                </a:solidFill>
              </a:rPr>
              <a:t>835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0105" y="4831786"/>
            <a:ext cx="22204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三星 </a:t>
            </a:r>
            <a:r>
              <a:rPr lang="en-US" altLang="zh-CN" sz="2000" dirty="0" err="1">
                <a:solidFill>
                  <a:schemeClr val="bg1"/>
                </a:solidFill>
              </a:rPr>
              <a:t>Exynos</a:t>
            </a:r>
            <a:r>
              <a:rPr lang="en-US" altLang="zh-CN" sz="2000" dirty="0">
                <a:solidFill>
                  <a:schemeClr val="bg1"/>
                </a:solidFill>
              </a:rPr>
              <a:t> 8895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97798" y="1301634"/>
            <a:ext cx="2106667" cy="4286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000" dirty="0">
                <a:solidFill>
                  <a:schemeClr val="bg1"/>
                </a:solidFill>
              </a:rPr>
              <a:t>苹果</a:t>
            </a:r>
            <a:r>
              <a:rPr lang="en-US" altLang="zh-CN" sz="2000" dirty="0">
                <a:solidFill>
                  <a:schemeClr val="bg1"/>
                </a:solidFill>
              </a:rPr>
              <a:t>  A11 </a:t>
            </a:r>
            <a:r>
              <a:rPr lang="en-US" altLang="zh-CN" sz="2000" dirty="0" smtClean="0">
                <a:solidFill>
                  <a:schemeClr val="bg1"/>
                </a:solidFill>
              </a:rPr>
              <a:t>Bionic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66744" y="5291406"/>
            <a:ext cx="9497983" cy="108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 smtClean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定制版</a:t>
            </a:r>
            <a:r>
              <a:rPr lang="en-US" altLang="zh-CN" dirty="0" err="1">
                <a:solidFill>
                  <a:schemeClr val="bg1"/>
                </a:solidFill>
              </a:rPr>
              <a:t>Exynos</a:t>
            </a:r>
            <a:r>
              <a:rPr lang="en-US" altLang="zh-CN" dirty="0">
                <a:solidFill>
                  <a:schemeClr val="bg1"/>
                </a:solidFill>
              </a:rPr>
              <a:t> 8890VR</a:t>
            </a:r>
            <a:r>
              <a:rPr lang="zh-CN" altLang="zh-CN" dirty="0">
                <a:solidFill>
                  <a:schemeClr val="bg1"/>
                </a:solidFill>
              </a:rPr>
              <a:t>，将高性能核心从标准版的四核减少为双核，同时将其频率从</a:t>
            </a:r>
            <a:r>
              <a:rPr lang="en-US" altLang="zh-CN" dirty="0">
                <a:solidFill>
                  <a:schemeClr val="bg1"/>
                </a:solidFill>
              </a:rPr>
              <a:t>2.3GHz</a:t>
            </a:r>
            <a:r>
              <a:rPr lang="zh-CN" altLang="zh-CN" dirty="0">
                <a:solidFill>
                  <a:schemeClr val="bg1"/>
                </a:solidFill>
              </a:rPr>
              <a:t>提升到</a:t>
            </a:r>
            <a:r>
              <a:rPr lang="en-US" altLang="zh-CN" dirty="0">
                <a:solidFill>
                  <a:schemeClr val="bg1"/>
                </a:solidFill>
              </a:rPr>
              <a:t>2.6GHz</a:t>
            </a:r>
            <a:r>
              <a:rPr lang="zh-CN" altLang="zh-CN" dirty="0">
                <a:solidFill>
                  <a:schemeClr val="bg1"/>
                </a:solidFill>
              </a:rPr>
              <a:t>，</a:t>
            </a:r>
            <a:r>
              <a:rPr lang="en-US" altLang="zh-CN" dirty="0">
                <a:solidFill>
                  <a:schemeClr val="bg1"/>
                </a:solidFill>
              </a:rPr>
              <a:t>MaliT880 12</a:t>
            </a:r>
            <a:r>
              <a:rPr lang="zh-CN" altLang="zh-CN" dirty="0">
                <a:solidFill>
                  <a:schemeClr val="bg1"/>
                </a:solidFill>
              </a:rPr>
              <a:t>核</a:t>
            </a:r>
            <a:r>
              <a:rPr lang="en-US" altLang="zh-CN" dirty="0">
                <a:solidFill>
                  <a:schemeClr val="bg1"/>
                </a:solidFill>
              </a:rPr>
              <a:t>GPU</a:t>
            </a:r>
            <a:r>
              <a:rPr lang="zh-CN" altLang="zh-CN" dirty="0">
                <a:solidFill>
                  <a:schemeClr val="bg1"/>
                </a:solidFill>
              </a:rPr>
              <a:t>的频率也从</a:t>
            </a:r>
            <a:r>
              <a:rPr lang="en-US" altLang="zh-CN" dirty="0">
                <a:solidFill>
                  <a:schemeClr val="bg1"/>
                </a:solidFill>
              </a:rPr>
              <a:t>650MHz</a:t>
            </a:r>
            <a:r>
              <a:rPr lang="zh-CN" altLang="zh-CN" dirty="0">
                <a:solidFill>
                  <a:schemeClr val="bg1"/>
                </a:solidFill>
              </a:rPr>
              <a:t>提升至</a:t>
            </a:r>
            <a:r>
              <a:rPr lang="en-US" altLang="zh-CN" dirty="0">
                <a:solidFill>
                  <a:schemeClr val="bg1"/>
                </a:solidFill>
              </a:rPr>
              <a:t>702MHz</a:t>
            </a:r>
            <a:r>
              <a:rPr lang="zh-CN" altLang="zh-CN" dirty="0">
                <a:solidFill>
                  <a:schemeClr val="bg1"/>
                </a:solidFill>
              </a:rPr>
              <a:t>。这样的改动增强了处理器的图形渲染能力，同时降低了功耗，可以更好地满足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环境的需求。</a:t>
            </a:r>
            <a:endParaRPr lang="zh-CN" altLang="zh-CN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49583" y="3357199"/>
            <a:ext cx="96352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对比上一代的骁龙</a:t>
            </a:r>
            <a:r>
              <a:rPr lang="en-US" altLang="zh-CN" dirty="0">
                <a:solidFill>
                  <a:schemeClr val="bg1"/>
                </a:solidFill>
              </a:rPr>
              <a:t>820GPU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zh-CN" dirty="0">
                <a:solidFill>
                  <a:schemeClr val="bg1"/>
                </a:solidFill>
              </a:rPr>
              <a:t>新一代骁龙</a:t>
            </a:r>
            <a:r>
              <a:rPr lang="en-US" altLang="zh-CN" dirty="0">
                <a:solidFill>
                  <a:schemeClr val="bg1"/>
                </a:solidFill>
              </a:rPr>
              <a:t>835</a:t>
            </a:r>
            <a:r>
              <a:rPr lang="zh-CN" altLang="zh-CN" dirty="0">
                <a:solidFill>
                  <a:schemeClr val="bg1"/>
                </a:solidFill>
              </a:rPr>
              <a:t>处理器上，高通不仅继续提升性能，同时大幅增强了</a:t>
            </a:r>
            <a:r>
              <a:rPr lang="en-US" altLang="zh-CN" dirty="0">
                <a:solidFill>
                  <a:schemeClr val="bg1"/>
                </a:solidFill>
              </a:rPr>
              <a:t>GPU</a:t>
            </a:r>
            <a:r>
              <a:rPr lang="zh-CN" altLang="zh-CN" dirty="0">
                <a:solidFill>
                  <a:schemeClr val="bg1"/>
                </a:solidFill>
              </a:rPr>
              <a:t>对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渲染特性的支持，并在芯片内集成了数个专用</a:t>
            </a:r>
            <a:r>
              <a:rPr lang="en-US" altLang="zh-CN" dirty="0">
                <a:solidFill>
                  <a:schemeClr val="bg1"/>
                </a:solidFill>
              </a:rPr>
              <a:t>DSP</a:t>
            </a:r>
            <a:r>
              <a:rPr lang="zh-CN" altLang="zh-CN" dirty="0">
                <a:solidFill>
                  <a:schemeClr val="bg1"/>
                </a:solidFill>
              </a:rPr>
              <a:t>以优化运行效率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r>
              <a:rPr lang="zh-CN" altLang="zh-CN" dirty="0">
                <a:solidFill>
                  <a:schemeClr val="bg1"/>
                </a:solidFill>
              </a:rPr>
              <a:t>骁龙</a:t>
            </a:r>
            <a:r>
              <a:rPr lang="en-US" altLang="zh-CN" dirty="0">
                <a:solidFill>
                  <a:schemeClr val="bg1"/>
                </a:solidFill>
              </a:rPr>
              <a:t>835</a:t>
            </a:r>
            <a:r>
              <a:rPr lang="zh-CN" altLang="zh-CN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3D</a:t>
            </a:r>
            <a:r>
              <a:rPr lang="zh-CN" altLang="zh-CN" dirty="0">
                <a:solidFill>
                  <a:schemeClr val="bg1"/>
                </a:solidFill>
              </a:rPr>
              <a:t>图形渲染能力提升高达</a:t>
            </a:r>
            <a:r>
              <a:rPr lang="en-US" altLang="zh-CN" dirty="0">
                <a:solidFill>
                  <a:schemeClr val="bg1"/>
                </a:solidFill>
              </a:rPr>
              <a:t>25%</a:t>
            </a:r>
            <a:r>
              <a:rPr lang="zh-CN" altLang="zh-CN" dirty="0">
                <a:solidFill>
                  <a:schemeClr val="bg1"/>
                </a:solidFill>
              </a:rPr>
              <a:t>，支持</a:t>
            </a:r>
            <a:r>
              <a:rPr lang="en-US" altLang="zh-CN" dirty="0">
                <a:solidFill>
                  <a:schemeClr val="bg1"/>
                </a:solidFill>
              </a:rPr>
              <a:t>4K</a:t>
            </a:r>
            <a:r>
              <a:rPr lang="zh-CN" altLang="zh-CN" dirty="0">
                <a:solidFill>
                  <a:schemeClr val="bg1"/>
                </a:solidFill>
              </a:rPr>
              <a:t>分辨率和</a:t>
            </a:r>
            <a:r>
              <a:rPr lang="en-US" altLang="zh-CN" dirty="0">
                <a:solidFill>
                  <a:schemeClr val="bg1"/>
                </a:solidFill>
              </a:rPr>
              <a:t>HDR10</a:t>
            </a:r>
            <a:r>
              <a:rPr lang="zh-CN" altLang="zh-CN" dirty="0">
                <a:solidFill>
                  <a:schemeClr val="bg1"/>
                </a:solidFill>
              </a:rPr>
              <a:t>，增加了对眼动追踪衍生的注视点渲染技术（</a:t>
            </a:r>
            <a:r>
              <a:rPr lang="en-US" altLang="zh-CN" dirty="0" err="1">
                <a:solidFill>
                  <a:schemeClr val="bg1"/>
                </a:solidFill>
              </a:rPr>
              <a:t>Foveated</a:t>
            </a:r>
            <a:r>
              <a:rPr lang="en-US" altLang="zh-CN" dirty="0">
                <a:solidFill>
                  <a:schemeClr val="bg1"/>
                </a:solidFill>
              </a:rPr>
              <a:t> Rendering</a:t>
            </a:r>
            <a:r>
              <a:rPr lang="zh-CN" altLang="zh-CN" dirty="0">
                <a:solidFill>
                  <a:schemeClr val="bg1"/>
                </a:solidFill>
              </a:rPr>
              <a:t>）的支持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en-US" dirty="0" smtClean="0">
                <a:solidFill>
                  <a:schemeClr val="bg1"/>
                </a:solidFill>
              </a:rPr>
              <a:t>并且</a:t>
            </a:r>
            <a:r>
              <a:rPr lang="zh-CN" altLang="zh-CN" dirty="0">
                <a:solidFill>
                  <a:schemeClr val="bg1"/>
                </a:solidFill>
              </a:rPr>
              <a:t>支持</a:t>
            </a:r>
            <a:r>
              <a:rPr lang="en-US" altLang="zh-CN" dirty="0">
                <a:solidFill>
                  <a:schemeClr val="bg1"/>
                </a:solidFill>
              </a:rPr>
              <a:t>3D</a:t>
            </a:r>
            <a:r>
              <a:rPr lang="zh-CN" altLang="zh-CN" dirty="0">
                <a:solidFill>
                  <a:schemeClr val="bg1"/>
                </a:solidFill>
              </a:rPr>
              <a:t>双眼视觉色彩校正和桶形失真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25769" y="6488668"/>
            <a:ext cx="112485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200" dirty="0">
                <a:solidFill>
                  <a:srgbClr val="FFFFFF"/>
                </a:solidFill>
              </a:rPr>
              <a:t>来自：吴帆，张亮</a:t>
            </a:r>
            <a:r>
              <a:rPr lang="en-US" altLang="zh-CN" sz="1200" dirty="0" smtClean="0">
                <a:solidFill>
                  <a:srgbClr val="FFFFFF"/>
                </a:solidFill>
              </a:rPr>
              <a:t>. </a:t>
            </a:r>
            <a:r>
              <a:rPr lang="zh-CN" altLang="zh-CN" sz="1200" dirty="0" smtClean="0">
                <a:solidFill>
                  <a:srgbClr val="FFFFFF"/>
                </a:solidFill>
              </a:rPr>
              <a:t>增强现实技术原理及</a:t>
            </a:r>
            <a:r>
              <a:rPr lang="zh-CN" altLang="zh-CN" sz="1200" dirty="0">
                <a:solidFill>
                  <a:srgbClr val="FFFFFF"/>
                </a:solidFill>
              </a:rPr>
              <a:t>其在电视中的应用</a:t>
            </a:r>
            <a:r>
              <a:rPr lang="en-US" altLang="zh-CN" sz="1200" dirty="0">
                <a:solidFill>
                  <a:srgbClr val="FFFFFF"/>
                </a:solidFill>
              </a:rPr>
              <a:t>[J].</a:t>
            </a:r>
            <a:r>
              <a:rPr lang="zh-CN" altLang="zh-CN" sz="1200" dirty="0">
                <a:solidFill>
                  <a:srgbClr val="FFFFFF"/>
                </a:solidFill>
              </a:rPr>
              <a:t>电视技术，</a:t>
            </a:r>
            <a:r>
              <a:rPr lang="en-US" altLang="zh-CN" sz="1200" dirty="0">
                <a:solidFill>
                  <a:srgbClr val="FFFFFF"/>
                </a:solidFill>
              </a:rPr>
              <a:t>2013</a:t>
            </a:r>
            <a:r>
              <a:rPr lang="zh-CN" altLang="zh-CN" sz="1200" dirty="0">
                <a:solidFill>
                  <a:srgbClr val="FFFFFF"/>
                </a:solidFill>
              </a:rPr>
              <a:t>，</a:t>
            </a:r>
            <a:r>
              <a:rPr lang="en-US" altLang="zh-CN" sz="1200" dirty="0">
                <a:solidFill>
                  <a:srgbClr val="FFFFFF"/>
                </a:solidFill>
              </a:rPr>
              <a:t>37</a:t>
            </a:r>
            <a:r>
              <a:rPr lang="zh-CN" altLang="zh-CN" sz="1200" dirty="0">
                <a:solidFill>
                  <a:srgbClr val="FFFFFF"/>
                </a:solidFill>
              </a:rPr>
              <a:t>（</a:t>
            </a:r>
            <a:r>
              <a:rPr lang="en-US" altLang="zh-CN" sz="1200" dirty="0">
                <a:solidFill>
                  <a:srgbClr val="FFFFFF"/>
                </a:solidFill>
              </a:rPr>
              <a:t>2</a:t>
            </a:r>
            <a:r>
              <a:rPr lang="zh-CN" altLang="zh-CN" sz="1200" dirty="0">
                <a:solidFill>
                  <a:srgbClr val="FFFFFF"/>
                </a:solidFill>
              </a:rPr>
              <a:t>）</a:t>
            </a:r>
            <a:r>
              <a:rPr lang="en-US" altLang="zh-CN" sz="1200" dirty="0">
                <a:solidFill>
                  <a:srgbClr val="FFFFFF"/>
                </a:solidFill>
              </a:rPr>
              <a:t>.</a:t>
            </a:r>
            <a:endParaRPr lang="zh-CN" altLang="zh-CN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98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721021" y="1420114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4</a:t>
            </a:r>
            <a:endParaRPr lang="zh-CN" altLang="en-US" sz="4400" dirty="0"/>
          </a:p>
        </p:txBody>
      </p:sp>
      <p:sp>
        <p:nvSpPr>
          <p:cNvPr id="65" name="椭圆 64"/>
          <p:cNvSpPr/>
          <p:nvPr/>
        </p:nvSpPr>
        <p:spPr>
          <a:xfrm>
            <a:off x="694466" y="3177112"/>
            <a:ext cx="878682" cy="878682"/>
          </a:xfrm>
          <a:prstGeom prst="ellipse">
            <a:avLst/>
          </a:prstGeom>
          <a:solidFill>
            <a:srgbClr val="FF5B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5</a:t>
            </a:r>
            <a:endParaRPr lang="zh-CN" altLang="en-US" sz="4400" dirty="0"/>
          </a:p>
        </p:txBody>
      </p:sp>
      <p:sp>
        <p:nvSpPr>
          <p:cNvPr id="67" name="椭圆 66"/>
          <p:cNvSpPr/>
          <p:nvPr/>
        </p:nvSpPr>
        <p:spPr>
          <a:xfrm>
            <a:off x="694466" y="4934110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6</a:t>
            </a:r>
            <a:endParaRPr lang="zh-CN" altLang="en-US" sz="4400" dirty="0"/>
          </a:p>
        </p:txBody>
      </p:sp>
      <p:sp>
        <p:nvSpPr>
          <p:cNvPr id="80" name="平行四边形 79"/>
          <p:cNvSpPr/>
          <p:nvPr/>
        </p:nvSpPr>
        <p:spPr>
          <a:xfrm>
            <a:off x="4951531" y="431663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4354565" y="414922"/>
            <a:ext cx="442658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660078" y="356757"/>
            <a:ext cx="3488924" cy="754194"/>
            <a:chOff x="266330" y="373270"/>
            <a:chExt cx="3488924" cy="75419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44732" y="373270"/>
              <a:ext cx="33105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</a:rPr>
                <a:t>AR/VR</a:t>
              </a:r>
              <a:r>
                <a:rPr lang="zh-CN" altLang="en-US" sz="4000" dirty="0" smtClean="0">
                  <a:solidFill>
                    <a:schemeClr val="bg1"/>
                  </a:solidFill>
                </a:rPr>
                <a:t>处理器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780672" y="4834842"/>
            <a:ext cx="9625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70133" y="1651257"/>
            <a:ext cx="95494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RK3288</a:t>
            </a:r>
            <a:r>
              <a:rPr lang="zh-CN" altLang="zh-CN" dirty="0">
                <a:solidFill>
                  <a:schemeClr val="bg1"/>
                </a:solidFill>
              </a:rPr>
              <a:t>虽然是针对入门级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一体机设计，但其配备了四核</a:t>
            </a:r>
            <a:r>
              <a:rPr lang="en-US" altLang="zh-CN" dirty="0">
                <a:solidFill>
                  <a:schemeClr val="bg1"/>
                </a:solidFill>
              </a:rPr>
              <a:t>Cortex A17 CPU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Mali T764 GPU</a:t>
            </a:r>
            <a:r>
              <a:rPr lang="zh-CN" altLang="zh-CN" dirty="0">
                <a:solidFill>
                  <a:schemeClr val="bg1"/>
                </a:solidFill>
              </a:rPr>
              <a:t>以及</a:t>
            </a:r>
            <a:r>
              <a:rPr lang="en-US" altLang="zh-CN" dirty="0">
                <a:solidFill>
                  <a:schemeClr val="bg1"/>
                </a:solidFill>
              </a:rPr>
              <a:t>2*32bit</a:t>
            </a:r>
            <a:r>
              <a:rPr lang="zh-CN" altLang="zh-CN" dirty="0">
                <a:solidFill>
                  <a:schemeClr val="bg1"/>
                </a:solidFill>
              </a:rPr>
              <a:t>双通道内存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RK3399</a:t>
            </a:r>
            <a:r>
              <a:rPr lang="zh-CN" altLang="zh-CN" dirty="0">
                <a:solidFill>
                  <a:schemeClr val="bg1"/>
                </a:solidFill>
              </a:rPr>
              <a:t>采用</a:t>
            </a:r>
            <a:r>
              <a:rPr lang="en-US" altLang="zh-CN" dirty="0" err="1">
                <a:solidFill>
                  <a:schemeClr val="bg1"/>
                </a:solidFill>
              </a:rPr>
              <a:t>big.LITTLE</a:t>
            </a:r>
            <a:r>
              <a:rPr lang="zh-CN" altLang="zh-CN" dirty="0">
                <a:solidFill>
                  <a:schemeClr val="bg1"/>
                </a:solidFill>
              </a:rPr>
              <a:t>大小核架构，</a:t>
            </a:r>
            <a:r>
              <a:rPr lang="en-US" altLang="zh-CN" dirty="0">
                <a:solidFill>
                  <a:schemeClr val="bg1"/>
                </a:solidFill>
              </a:rPr>
              <a:t>CPU</a:t>
            </a:r>
            <a:r>
              <a:rPr lang="zh-CN" altLang="zh-CN" dirty="0">
                <a:solidFill>
                  <a:schemeClr val="bg1"/>
                </a:solidFill>
              </a:rPr>
              <a:t>部分由两颗</a:t>
            </a:r>
            <a:r>
              <a:rPr lang="en-US" altLang="zh-CN" dirty="0">
                <a:solidFill>
                  <a:schemeClr val="bg1"/>
                </a:solidFill>
              </a:rPr>
              <a:t>Cortex-A72</a:t>
            </a:r>
            <a:r>
              <a:rPr lang="zh-CN" altLang="zh-CN" dirty="0">
                <a:solidFill>
                  <a:schemeClr val="bg1"/>
                </a:solidFill>
              </a:rPr>
              <a:t>大核心和四颗</a:t>
            </a:r>
            <a:r>
              <a:rPr lang="en-US" altLang="zh-CN" dirty="0">
                <a:solidFill>
                  <a:schemeClr val="bg1"/>
                </a:solidFill>
              </a:rPr>
              <a:t>Cortex-A53</a:t>
            </a:r>
            <a:r>
              <a:rPr lang="zh-CN" altLang="zh-CN" dirty="0">
                <a:solidFill>
                  <a:schemeClr val="bg1"/>
                </a:solidFill>
              </a:rPr>
              <a:t>小核心组成，</a:t>
            </a:r>
            <a:r>
              <a:rPr lang="en-US" altLang="zh-CN" dirty="0">
                <a:solidFill>
                  <a:schemeClr val="bg1"/>
                </a:solidFill>
              </a:rPr>
              <a:t>GPU</a:t>
            </a:r>
            <a:r>
              <a:rPr lang="zh-CN" altLang="zh-CN" dirty="0">
                <a:solidFill>
                  <a:schemeClr val="bg1"/>
                </a:solidFill>
              </a:rPr>
              <a:t>采用的是四核</a:t>
            </a:r>
            <a:r>
              <a:rPr lang="en-US" altLang="zh-CN" dirty="0">
                <a:solidFill>
                  <a:schemeClr val="bg1"/>
                </a:solidFill>
              </a:rPr>
              <a:t>Mali T880MP4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r>
              <a:rPr lang="zh-CN" altLang="en-US" dirty="0">
                <a:solidFill>
                  <a:schemeClr val="bg1"/>
                </a:solidFill>
              </a:rPr>
              <a:t>但</a:t>
            </a:r>
            <a:r>
              <a:rPr lang="zh-CN" altLang="en-US" dirty="0" smtClean="0">
                <a:solidFill>
                  <a:schemeClr val="bg1"/>
                </a:solidFill>
              </a:rPr>
              <a:t>由于上市时间过晚失去了市场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97798" y="2941228"/>
            <a:ext cx="18886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全志 </a:t>
            </a:r>
            <a:r>
              <a:rPr lang="en-US" altLang="zh-CN" sz="2000" dirty="0">
                <a:solidFill>
                  <a:schemeClr val="bg1"/>
                </a:solidFill>
              </a:rPr>
              <a:t>H8vr/VR9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30105" y="4831786"/>
            <a:ext cx="29899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炬芯 </a:t>
            </a:r>
            <a:r>
              <a:rPr lang="en-US" altLang="zh-CN" sz="2000" dirty="0">
                <a:solidFill>
                  <a:schemeClr val="bg1"/>
                </a:solidFill>
              </a:rPr>
              <a:t>S900VR/S700/S500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97798" y="1301634"/>
            <a:ext cx="28873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瑞芯微</a:t>
            </a:r>
            <a:r>
              <a:rPr lang="en-US" altLang="zh-CN" sz="2000" dirty="0">
                <a:solidFill>
                  <a:schemeClr val="bg1"/>
                </a:solidFill>
              </a:rPr>
              <a:t> RK3399/RK3288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66744" y="5291406"/>
            <a:ext cx="94979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</a:rPr>
              <a:t>由于炬芯知名度较低，而性能和平台方案上也并无出彩之处，使用炬芯处理器的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设备厂商寥寥无几，目前只有雅士星达和麦视两家小厂推出过使用</a:t>
            </a:r>
            <a:r>
              <a:rPr lang="en-US" altLang="zh-CN" dirty="0">
                <a:solidFill>
                  <a:schemeClr val="bg1"/>
                </a:solidFill>
              </a:rPr>
              <a:t>S700</a:t>
            </a:r>
            <a:r>
              <a:rPr lang="zh-CN" altLang="zh-CN" dirty="0">
                <a:solidFill>
                  <a:schemeClr val="bg1"/>
                </a:solidFill>
              </a:rPr>
              <a:t>处理器的雅士星达</a:t>
            </a:r>
            <a:r>
              <a:rPr lang="en-US" altLang="zh-CN" dirty="0">
                <a:solidFill>
                  <a:schemeClr val="bg1"/>
                </a:solidFill>
              </a:rPr>
              <a:t>HC574-L</a:t>
            </a:r>
            <a:r>
              <a:rPr lang="zh-CN" altLang="zh-CN" dirty="0">
                <a:solidFill>
                  <a:schemeClr val="bg1"/>
                </a:solidFill>
              </a:rPr>
              <a:t>和使用</a:t>
            </a:r>
            <a:r>
              <a:rPr lang="en-US" altLang="zh-CN" dirty="0">
                <a:solidFill>
                  <a:schemeClr val="bg1"/>
                </a:solidFill>
              </a:rPr>
              <a:t>S900</a:t>
            </a:r>
            <a:r>
              <a:rPr lang="zh-CN" altLang="zh-CN" dirty="0">
                <a:solidFill>
                  <a:schemeClr val="bg1"/>
                </a:solidFill>
              </a:rPr>
              <a:t>处理器的麦视</a:t>
            </a:r>
            <a:r>
              <a:rPr lang="en-US" altLang="zh-CN" dirty="0">
                <a:solidFill>
                  <a:schemeClr val="bg1"/>
                </a:solidFill>
              </a:rPr>
              <a:t>M3</a:t>
            </a:r>
            <a:r>
              <a:rPr lang="zh-CN" altLang="zh-CN" dirty="0">
                <a:solidFill>
                  <a:schemeClr val="bg1"/>
                </a:solidFill>
              </a:rPr>
              <a:t>。</a:t>
            </a:r>
          </a:p>
        </p:txBody>
      </p:sp>
      <p:sp>
        <p:nvSpPr>
          <p:cNvPr id="10" name="矩形 9"/>
          <p:cNvSpPr/>
          <p:nvPr/>
        </p:nvSpPr>
        <p:spPr>
          <a:xfrm>
            <a:off x="1949583" y="3357199"/>
            <a:ext cx="96352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H8vr</a:t>
            </a:r>
            <a:r>
              <a:rPr lang="zh-CN" altLang="zh-CN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CPU</a:t>
            </a:r>
            <a:r>
              <a:rPr lang="zh-CN" altLang="zh-CN" dirty="0">
                <a:solidFill>
                  <a:schemeClr val="bg1"/>
                </a:solidFill>
              </a:rPr>
              <a:t>为八核</a:t>
            </a:r>
            <a:r>
              <a:rPr lang="en-US" altLang="zh-CN" dirty="0">
                <a:solidFill>
                  <a:schemeClr val="bg1"/>
                </a:solidFill>
              </a:rPr>
              <a:t>CortexA7</a:t>
            </a:r>
            <a:r>
              <a:rPr lang="zh-CN" altLang="zh-CN" dirty="0">
                <a:solidFill>
                  <a:schemeClr val="bg1"/>
                </a:solidFill>
              </a:rPr>
              <a:t>，</a:t>
            </a:r>
            <a:r>
              <a:rPr lang="en-US" altLang="zh-CN" dirty="0">
                <a:solidFill>
                  <a:schemeClr val="bg1"/>
                </a:solidFill>
              </a:rPr>
              <a:t>GPU</a:t>
            </a:r>
            <a:r>
              <a:rPr lang="zh-CN" altLang="zh-CN" dirty="0">
                <a:solidFill>
                  <a:schemeClr val="bg1"/>
                </a:solidFill>
              </a:rPr>
              <a:t>为</a:t>
            </a:r>
            <a:r>
              <a:rPr lang="en-US" altLang="zh-CN" dirty="0" err="1">
                <a:solidFill>
                  <a:schemeClr val="bg1"/>
                </a:solidFill>
              </a:rPr>
              <a:t>PowerVR</a:t>
            </a:r>
            <a:r>
              <a:rPr lang="en-US" altLang="zh-CN" dirty="0">
                <a:solidFill>
                  <a:schemeClr val="bg1"/>
                </a:solidFill>
              </a:rPr>
              <a:t> SGX544</a:t>
            </a:r>
            <a:r>
              <a:rPr lang="zh-CN" altLang="zh-CN" dirty="0">
                <a:solidFill>
                  <a:schemeClr val="bg1"/>
                </a:solidFill>
              </a:rPr>
              <a:t>，</a:t>
            </a:r>
            <a:r>
              <a:rPr lang="en-US" altLang="zh-CN" dirty="0">
                <a:solidFill>
                  <a:schemeClr val="bg1"/>
                </a:solidFill>
              </a:rPr>
              <a:t>VR9</a:t>
            </a:r>
            <a:r>
              <a:rPr lang="zh-CN" altLang="zh-CN" dirty="0">
                <a:solidFill>
                  <a:schemeClr val="bg1"/>
                </a:solidFill>
              </a:rPr>
              <a:t>则使用四核</a:t>
            </a:r>
            <a:r>
              <a:rPr lang="en-US" altLang="zh-CN" dirty="0">
                <a:solidFill>
                  <a:schemeClr val="bg1"/>
                </a:solidFill>
              </a:rPr>
              <a:t>Cortex A53</a:t>
            </a:r>
            <a:r>
              <a:rPr lang="zh-CN" altLang="zh-CN" dirty="0">
                <a:solidFill>
                  <a:schemeClr val="bg1"/>
                </a:solidFill>
              </a:rPr>
              <a:t>搭配</a:t>
            </a:r>
            <a:r>
              <a:rPr lang="en-US" altLang="zh-CN" dirty="0">
                <a:solidFill>
                  <a:schemeClr val="bg1"/>
                </a:solidFill>
              </a:rPr>
              <a:t>Mali-T760</a:t>
            </a:r>
            <a:r>
              <a:rPr lang="zh-CN" altLang="zh-CN" dirty="0">
                <a:solidFill>
                  <a:schemeClr val="bg1"/>
                </a:solidFill>
              </a:rPr>
              <a:t>。为适应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应用，全志为两款芯片增加了</a:t>
            </a:r>
            <a:r>
              <a:rPr lang="en-US" altLang="zh-CN" dirty="0">
                <a:solidFill>
                  <a:schemeClr val="bg1"/>
                </a:solidFill>
              </a:rPr>
              <a:t>ATW</a:t>
            </a:r>
            <a:r>
              <a:rPr lang="zh-CN" altLang="zh-CN" dirty="0">
                <a:solidFill>
                  <a:schemeClr val="bg1"/>
                </a:solidFill>
              </a:rPr>
              <a:t>（异步时间扭曲）和</a:t>
            </a:r>
            <a:r>
              <a:rPr lang="en-US" altLang="zh-CN" dirty="0">
                <a:solidFill>
                  <a:schemeClr val="bg1"/>
                </a:solidFill>
              </a:rPr>
              <a:t>FBR</a:t>
            </a:r>
            <a:r>
              <a:rPr lang="zh-CN" altLang="zh-CN" dirty="0">
                <a:solidFill>
                  <a:schemeClr val="bg1"/>
                </a:solidFill>
              </a:rPr>
              <a:t>（前缓冲渲染）等特性的底层算法，并针对双眼显示加入了双引擎直躯双显单元，利用双引擎同时驱动双屏幕。此外</a:t>
            </a:r>
            <a:r>
              <a:rPr lang="en-US" altLang="zh-CN" dirty="0">
                <a:solidFill>
                  <a:schemeClr val="bg1"/>
                </a:solidFill>
              </a:rPr>
              <a:t>VR9</a:t>
            </a:r>
            <a:r>
              <a:rPr lang="zh-CN" altLang="zh-CN" dirty="0">
                <a:solidFill>
                  <a:schemeClr val="bg1"/>
                </a:solidFill>
              </a:rPr>
              <a:t>还集成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专用</a:t>
            </a:r>
            <a:r>
              <a:rPr lang="en-US" altLang="zh-CN" dirty="0">
                <a:solidFill>
                  <a:schemeClr val="bg1"/>
                </a:solidFill>
              </a:rPr>
              <a:t>Sensor HUB</a:t>
            </a:r>
            <a:r>
              <a:rPr lang="zh-CN" altLang="zh-CN" dirty="0">
                <a:solidFill>
                  <a:schemeClr val="bg1"/>
                </a:solidFill>
              </a:rPr>
              <a:t>单元，提升</a:t>
            </a:r>
            <a:r>
              <a:rPr lang="en-US" altLang="zh-CN" dirty="0">
                <a:solidFill>
                  <a:schemeClr val="bg1"/>
                </a:solidFill>
              </a:rPr>
              <a:t>9</a:t>
            </a:r>
            <a:r>
              <a:rPr lang="zh-CN" altLang="zh-CN" dirty="0">
                <a:solidFill>
                  <a:schemeClr val="bg1"/>
                </a:solidFill>
              </a:rPr>
              <a:t>轴传感器处理能力，使得头部操控体验更流畅。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125769" y="6488668"/>
            <a:ext cx="112485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200" dirty="0">
                <a:solidFill>
                  <a:srgbClr val="FFFFFF"/>
                </a:solidFill>
              </a:rPr>
              <a:t>来自：吴帆，张亮</a:t>
            </a:r>
            <a:r>
              <a:rPr lang="en-US" altLang="zh-CN" sz="1200" dirty="0" smtClean="0">
                <a:solidFill>
                  <a:srgbClr val="FFFFFF"/>
                </a:solidFill>
              </a:rPr>
              <a:t>. </a:t>
            </a:r>
            <a:r>
              <a:rPr lang="zh-CN" altLang="zh-CN" sz="1200" dirty="0" smtClean="0">
                <a:solidFill>
                  <a:srgbClr val="FFFFFF"/>
                </a:solidFill>
              </a:rPr>
              <a:t>增强现实技术原理及</a:t>
            </a:r>
            <a:r>
              <a:rPr lang="zh-CN" altLang="zh-CN" sz="1200" dirty="0">
                <a:solidFill>
                  <a:srgbClr val="FFFFFF"/>
                </a:solidFill>
              </a:rPr>
              <a:t>其在电视中的应用</a:t>
            </a:r>
            <a:r>
              <a:rPr lang="en-US" altLang="zh-CN" sz="1200" dirty="0">
                <a:solidFill>
                  <a:srgbClr val="FFFFFF"/>
                </a:solidFill>
              </a:rPr>
              <a:t>[J].</a:t>
            </a:r>
            <a:r>
              <a:rPr lang="zh-CN" altLang="zh-CN" sz="1200" dirty="0">
                <a:solidFill>
                  <a:srgbClr val="FFFFFF"/>
                </a:solidFill>
              </a:rPr>
              <a:t>电视技术，</a:t>
            </a:r>
            <a:r>
              <a:rPr lang="en-US" altLang="zh-CN" sz="1200" dirty="0">
                <a:solidFill>
                  <a:srgbClr val="FFFFFF"/>
                </a:solidFill>
              </a:rPr>
              <a:t>2013</a:t>
            </a:r>
            <a:r>
              <a:rPr lang="zh-CN" altLang="zh-CN" sz="1200" dirty="0">
                <a:solidFill>
                  <a:srgbClr val="FFFFFF"/>
                </a:solidFill>
              </a:rPr>
              <a:t>，</a:t>
            </a:r>
            <a:r>
              <a:rPr lang="en-US" altLang="zh-CN" sz="1200" dirty="0">
                <a:solidFill>
                  <a:srgbClr val="FFFFFF"/>
                </a:solidFill>
              </a:rPr>
              <a:t>37</a:t>
            </a:r>
            <a:r>
              <a:rPr lang="zh-CN" altLang="zh-CN" sz="1200" dirty="0">
                <a:solidFill>
                  <a:srgbClr val="FFFFFF"/>
                </a:solidFill>
              </a:rPr>
              <a:t>（</a:t>
            </a:r>
            <a:r>
              <a:rPr lang="en-US" altLang="zh-CN" sz="1200" dirty="0">
                <a:solidFill>
                  <a:srgbClr val="FFFFFF"/>
                </a:solidFill>
              </a:rPr>
              <a:t>2</a:t>
            </a:r>
            <a:r>
              <a:rPr lang="zh-CN" altLang="zh-CN" sz="1200" dirty="0">
                <a:solidFill>
                  <a:srgbClr val="FFFFFF"/>
                </a:solidFill>
              </a:rPr>
              <a:t>）</a:t>
            </a:r>
            <a:r>
              <a:rPr lang="en-US" altLang="zh-CN" sz="1200" dirty="0">
                <a:solidFill>
                  <a:srgbClr val="FFFFFF"/>
                </a:solidFill>
              </a:rPr>
              <a:t>.</a:t>
            </a:r>
            <a:endParaRPr lang="zh-CN" altLang="zh-CN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14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721021" y="1420114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7</a:t>
            </a:r>
            <a:endParaRPr lang="zh-CN" altLang="en-US" sz="4400" dirty="0"/>
          </a:p>
        </p:txBody>
      </p:sp>
      <p:sp>
        <p:nvSpPr>
          <p:cNvPr id="65" name="椭圆 64"/>
          <p:cNvSpPr/>
          <p:nvPr/>
        </p:nvSpPr>
        <p:spPr>
          <a:xfrm>
            <a:off x="721021" y="3952937"/>
            <a:ext cx="878682" cy="878682"/>
          </a:xfrm>
          <a:prstGeom prst="ellipse">
            <a:avLst/>
          </a:prstGeom>
          <a:solidFill>
            <a:srgbClr val="FF5B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400" dirty="0" smtClean="0"/>
              <a:t>8</a:t>
            </a:r>
            <a:endParaRPr lang="zh-CN" altLang="en-US" sz="4400" dirty="0"/>
          </a:p>
        </p:txBody>
      </p:sp>
      <p:sp>
        <p:nvSpPr>
          <p:cNvPr id="80" name="平行四边形 79"/>
          <p:cNvSpPr/>
          <p:nvPr/>
        </p:nvSpPr>
        <p:spPr>
          <a:xfrm>
            <a:off x="4951531" y="431663"/>
            <a:ext cx="599311" cy="710214"/>
          </a:xfrm>
          <a:prstGeom prst="parallelogram">
            <a:avLst>
              <a:gd name="adj" fmla="val 30828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平行四边形 80"/>
          <p:cNvSpPr/>
          <p:nvPr/>
        </p:nvSpPr>
        <p:spPr>
          <a:xfrm>
            <a:off x="4354565" y="414922"/>
            <a:ext cx="442658" cy="710214"/>
          </a:xfrm>
          <a:prstGeom prst="parallelogram">
            <a:avLst>
              <a:gd name="adj" fmla="val 41471"/>
            </a:avLst>
          </a:prstGeom>
          <a:solidFill>
            <a:srgbClr val="138F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9" name="组合 28"/>
          <p:cNvGrpSpPr/>
          <p:nvPr/>
        </p:nvGrpSpPr>
        <p:grpSpPr>
          <a:xfrm>
            <a:off x="660078" y="356757"/>
            <a:ext cx="3488924" cy="754194"/>
            <a:chOff x="266330" y="373270"/>
            <a:chExt cx="3488924" cy="754194"/>
          </a:xfrm>
        </p:grpSpPr>
        <p:sp>
          <p:nvSpPr>
            <p:cNvPr id="30" name="平行四边形 29"/>
            <p:cNvSpPr/>
            <p:nvPr/>
          </p:nvSpPr>
          <p:spPr>
            <a:xfrm>
              <a:off x="266330" y="417250"/>
              <a:ext cx="3488924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44732" y="373270"/>
              <a:ext cx="331052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 smtClean="0">
                  <a:solidFill>
                    <a:schemeClr val="bg1"/>
                  </a:solidFill>
                </a:rPr>
                <a:t>AR/VR</a:t>
              </a:r>
              <a:r>
                <a:rPr lang="zh-CN" altLang="en-US" sz="4000" dirty="0" smtClean="0">
                  <a:solidFill>
                    <a:schemeClr val="bg1"/>
                  </a:solidFill>
                </a:rPr>
                <a:t>处理器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780672" y="4834842"/>
            <a:ext cx="9625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70133" y="1651257"/>
            <a:ext cx="954947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</a:t>
            </a:r>
            <a:r>
              <a:rPr lang="zh-CN" altLang="en-US" dirty="0" smtClean="0">
                <a:solidFill>
                  <a:schemeClr val="bg1"/>
                </a:solidFill>
              </a:rPr>
              <a:t>英特尔进入移动芯片市场较晚，已经与市场略微脱节，但</a:t>
            </a:r>
            <a:r>
              <a:rPr lang="zh-CN" altLang="zh-CN" dirty="0">
                <a:solidFill>
                  <a:schemeClr val="bg1"/>
                </a:solidFill>
              </a:rPr>
              <a:t>针对平板电脑设计</a:t>
            </a:r>
            <a:r>
              <a:rPr lang="en-US" altLang="zh-CN" dirty="0" err="1">
                <a:solidFill>
                  <a:schemeClr val="bg1"/>
                </a:solidFill>
              </a:rPr>
              <a:t>CherryTrail</a:t>
            </a:r>
            <a:r>
              <a:rPr lang="zh-CN" altLang="zh-CN" dirty="0" smtClean="0">
                <a:solidFill>
                  <a:schemeClr val="bg1"/>
                </a:solidFill>
              </a:rPr>
              <a:t>处理器</a:t>
            </a:r>
            <a:r>
              <a:rPr lang="zh-CN" altLang="en-US" dirty="0" smtClean="0">
                <a:solidFill>
                  <a:schemeClr val="bg1"/>
                </a:solidFill>
              </a:rPr>
              <a:t>依然获得了一些成就：有</a:t>
            </a:r>
            <a:r>
              <a:rPr lang="zh-CN" altLang="zh-CN" dirty="0">
                <a:solidFill>
                  <a:schemeClr val="bg1"/>
                </a:solidFill>
              </a:rPr>
              <a:t>微软研发的</a:t>
            </a:r>
            <a:r>
              <a:rPr lang="en-US" altLang="zh-CN" dirty="0">
                <a:solidFill>
                  <a:schemeClr val="bg1"/>
                </a:solidFill>
              </a:rPr>
              <a:t>HoloLens</a:t>
            </a:r>
            <a:r>
              <a:rPr lang="zh-CN" altLang="zh-CN" dirty="0">
                <a:solidFill>
                  <a:schemeClr val="bg1"/>
                </a:solidFill>
              </a:rPr>
              <a:t>，有暴风公司推出的暴风魔王一体机（处理器型号</a:t>
            </a:r>
            <a:r>
              <a:rPr lang="en-US" altLang="zh-CN" dirty="0">
                <a:solidFill>
                  <a:schemeClr val="bg1"/>
                </a:solidFill>
              </a:rPr>
              <a:t>Z8700</a:t>
            </a:r>
            <a:r>
              <a:rPr lang="zh-CN" altLang="zh-CN" dirty="0">
                <a:solidFill>
                  <a:schemeClr val="bg1"/>
                </a:solidFill>
              </a:rPr>
              <a:t>）、</a:t>
            </a:r>
            <a:r>
              <a:rPr lang="en-US" altLang="zh-CN" dirty="0">
                <a:solidFill>
                  <a:schemeClr val="bg1"/>
                </a:solidFill>
              </a:rPr>
              <a:t>3Glasses</a:t>
            </a:r>
            <a:r>
              <a:rPr lang="zh-CN" altLang="zh-CN" dirty="0">
                <a:solidFill>
                  <a:schemeClr val="bg1"/>
                </a:solidFill>
              </a:rPr>
              <a:t>推出的蓝珀</a:t>
            </a:r>
            <a:r>
              <a:rPr lang="en-US" altLang="zh-CN" dirty="0">
                <a:solidFill>
                  <a:schemeClr val="bg1"/>
                </a:solidFill>
              </a:rPr>
              <a:t>W1</a:t>
            </a:r>
            <a:r>
              <a:rPr lang="zh-CN" altLang="zh-CN" dirty="0">
                <a:solidFill>
                  <a:schemeClr val="bg1"/>
                </a:solidFill>
              </a:rPr>
              <a:t>（处理器型号不详）和亿境公司推出的</a:t>
            </a:r>
            <a:r>
              <a:rPr lang="en-US" altLang="zh-CN" dirty="0">
                <a:solidFill>
                  <a:schemeClr val="bg1"/>
                </a:solidFill>
              </a:rPr>
              <a:t>EM-H551</a:t>
            </a:r>
            <a:r>
              <a:rPr lang="zh-CN" altLang="zh-CN" dirty="0">
                <a:solidFill>
                  <a:schemeClr val="bg1"/>
                </a:solidFill>
              </a:rPr>
              <a:t>一体机（处理器型号</a:t>
            </a:r>
            <a:r>
              <a:rPr lang="en-US" altLang="zh-CN" dirty="0">
                <a:solidFill>
                  <a:schemeClr val="bg1"/>
                </a:solidFill>
              </a:rPr>
              <a:t>Z8350</a:t>
            </a:r>
            <a:r>
              <a:rPr lang="zh-CN" altLang="zh-CN" dirty="0">
                <a:solidFill>
                  <a:schemeClr val="bg1"/>
                </a:solidFill>
              </a:rPr>
              <a:t>）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        </a:t>
            </a:r>
            <a:r>
              <a:rPr lang="zh-CN" altLang="zh-CN" dirty="0" smtClean="0">
                <a:solidFill>
                  <a:schemeClr val="bg1"/>
                </a:solidFill>
              </a:rPr>
              <a:t>英特尔</a:t>
            </a:r>
            <a:r>
              <a:rPr lang="zh-CN" altLang="zh-CN" dirty="0">
                <a:solidFill>
                  <a:schemeClr val="bg1"/>
                </a:solidFill>
              </a:rPr>
              <a:t>认为未来的发展方向应该是比</a:t>
            </a:r>
            <a:r>
              <a:rPr lang="en-US" altLang="zh-CN" dirty="0">
                <a:solidFill>
                  <a:schemeClr val="bg1"/>
                </a:solidFill>
              </a:rPr>
              <a:t>VR/AR</a:t>
            </a:r>
            <a:r>
              <a:rPr lang="zh-CN" altLang="zh-CN" dirty="0">
                <a:solidFill>
                  <a:schemeClr val="bg1"/>
                </a:solidFill>
              </a:rPr>
              <a:t>更进一步的</a:t>
            </a:r>
            <a:r>
              <a:rPr lang="en-US" altLang="zh-CN" dirty="0">
                <a:solidFill>
                  <a:schemeClr val="bg1"/>
                </a:solidFill>
              </a:rPr>
              <a:t>MR</a:t>
            </a:r>
            <a:r>
              <a:rPr lang="zh-CN" altLang="zh-CN" dirty="0">
                <a:solidFill>
                  <a:schemeClr val="bg1"/>
                </a:solidFill>
              </a:rPr>
              <a:t>（混合现实），将目光放到了计算机视觉、感知运算等核心技术领域，并开发出</a:t>
            </a:r>
            <a:r>
              <a:rPr lang="en-US" altLang="zh-CN" dirty="0">
                <a:solidFill>
                  <a:schemeClr val="bg1"/>
                </a:solidFill>
              </a:rPr>
              <a:t>RealSense</a:t>
            </a:r>
            <a:r>
              <a:rPr lang="zh-CN" altLang="zh-CN" dirty="0">
                <a:solidFill>
                  <a:schemeClr val="bg1"/>
                </a:solidFill>
              </a:rPr>
              <a:t>实感</a:t>
            </a:r>
            <a:r>
              <a:rPr lang="en-US" altLang="zh-CN" dirty="0">
                <a:solidFill>
                  <a:schemeClr val="bg1"/>
                </a:solidFill>
              </a:rPr>
              <a:t>3D</a:t>
            </a:r>
            <a:r>
              <a:rPr lang="zh-CN" altLang="zh-CN" dirty="0">
                <a:solidFill>
                  <a:schemeClr val="bg1"/>
                </a:solidFill>
              </a:rPr>
              <a:t>摄像头和</a:t>
            </a:r>
            <a:r>
              <a:rPr lang="en-US" altLang="zh-CN" dirty="0">
                <a:solidFill>
                  <a:schemeClr val="bg1"/>
                </a:solidFill>
              </a:rPr>
              <a:t>Myriad X VPU</a:t>
            </a:r>
            <a:r>
              <a:rPr lang="zh-CN" altLang="zh-CN" dirty="0">
                <a:solidFill>
                  <a:schemeClr val="bg1"/>
                </a:solidFill>
              </a:rPr>
              <a:t>视觉处理芯片等产品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870133" y="3833477"/>
            <a:ext cx="3005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000" dirty="0">
                <a:solidFill>
                  <a:schemeClr val="bg1"/>
                </a:solidFill>
              </a:rPr>
              <a:t>其它：华为海</a:t>
            </a:r>
            <a:r>
              <a:rPr lang="zh-CN" altLang="zh-CN" sz="2000" dirty="0" smtClean="0">
                <a:solidFill>
                  <a:schemeClr val="bg1"/>
                </a:solidFill>
              </a:rPr>
              <a:t>思和</a:t>
            </a:r>
            <a:r>
              <a:rPr lang="zh-CN" altLang="zh-CN" sz="2000" dirty="0">
                <a:solidFill>
                  <a:schemeClr val="bg1"/>
                </a:solidFill>
              </a:rPr>
              <a:t>联发科</a:t>
            </a:r>
          </a:p>
        </p:txBody>
      </p:sp>
      <p:sp>
        <p:nvSpPr>
          <p:cNvPr id="8" name="矩形 7"/>
          <p:cNvSpPr/>
          <p:nvPr/>
        </p:nvSpPr>
        <p:spPr>
          <a:xfrm>
            <a:off x="1897798" y="1301634"/>
            <a:ext cx="39693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Intel</a:t>
            </a:r>
            <a:r>
              <a:rPr lang="zh-CN" altLang="en-US" sz="2000" dirty="0" smtClean="0">
                <a:solidFill>
                  <a:schemeClr val="bg1"/>
                </a:solidFill>
              </a:rPr>
              <a:t>：面向</a:t>
            </a:r>
            <a:r>
              <a:rPr lang="en-US" altLang="zh-CN" sz="2000" dirty="0" smtClean="0">
                <a:solidFill>
                  <a:schemeClr val="bg1"/>
                </a:solidFill>
              </a:rPr>
              <a:t>MR/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cherrytrail</a:t>
            </a:r>
            <a:r>
              <a:rPr lang="zh-CN" altLang="en-US" sz="2000" dirty="0" smtClean="0">
                <a:solidFill>
                  <a:schemeClr val="bg1"/>
                </a:solidFill>
              </a:rPr>
              <a:t>处理器</a:t>
            </a:r>
            <a:endParaRPr lang="zh-CN" altLang="zh-CN" sz="20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70133" y="4384482"/>
            <a:ext cx="96352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        </a:t>
            </a:r>
            <a:r>
              <a:rPr lang="zh-CN" altLang="zh-CN" dirty="0" smtClean="0">
                <a:solidFill>
                  <a:schemeClr val="bg1"/>
                </a:solidFill>
              </a:rPr>
              <a:t>华</a:t>
            </a:r>
            <a:r>
              <a:rPr lang="zh-CN" altLang="zh-CN" dirty="0">
                <a:solidFill>
                  <a:schemeClr val="bg1"/>
                </a:solidFill>
              </a:rPr>
              <a:t>为海思的麒麟</a:t>
            </a:r>
            <a:r>
              <a:rPr lang="en-US" altLang="zh-CN" dirty="0">
                <a:solidFill>
                  <a:schemeClr val="bg1"/>
                </a:solidFill>
              </a:rPr>
              <a:t>970</a:t>
            </a:r>
            <a:r>
              <a:rPr lang="zh-CN" altLang="zh-CN" dirty="0">
                <a:solidFill>
                  <a:schemeClr val="bg1"/>
                </a:solidFill>
              </a:rPr>
              <a:t>处理器虽然拥有不输高通三星的强悍性能，却和骁龙</a:t>
            </a:r>
            <a:r>
              <a:rPr lang="en-US" altLang="zh-CN" dirty="0">
                <a:solidFill>
                  <a:schemeClr val="bg1"/>
                </a:solidFill>
              </a:rPr>
              <a:t>820</a:t>
            </a:r>
            <a:r>
              <a:rPr lang="zh-CN" altLang="zh-CN" dirty="0">
                <a:solidFill>
                  <a:schemeClr val="bg1"/>
                </a:solidFill>
              </a:rPr>
              <a:t>一样只是单纯依靠性能硬扛，并未针对</a:t>
            </a:r>
            <a:r>
              <a:rPr lang="en-US" altLang="zh-CN" dirty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应用做出硬件上的优化</a:t>
            </a:r>
            <a:r>
              <a:rPr lang="zh-CN" altLang="zh-CN" dirty="0" smtClean="0">
                <a:solidFill>
                  <a:schemeClr val="bg1"/>
                </a:solidFill>
              </a:rPr>
              <a:t>；。</a:t>
            </a:r>
            <a:endParaRPr lang="zh-CN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        </a:t>
            </a:r>
            <a:r>
              <a:rPr lang="zh-CN" altLang="zh-CN" dirty="0" smtClean="0">
                <a:solidFill>
                  <a:schemeClr val="bg1"/>
                </a:solidFill>
              </a:rPr>
              <a:t>而</a:t>
            </a:r>
            <a:r>
              <a:rPr lang="zh-CN" altLang="zh-CN" dirty="0">
                <a:solidFill>
                  <a:schemeClr val="bg1"/>
                </a:solidFill>
              </a:rPr>
              <a:t>联发科……貌似专注与开发新的</a:t>
            </a:r>
            <a:r>
              <a:rPr lang="en-US" altLang="zh-CN" dirty="0">
                <a:solidFill>
                  <a:schemeClr val="bg1"/>
                </a:solidFill>
              </a:rPr>
              <a:t>20</a:t>
            </a:r>
            <a:r>
              <a:rPr lang="zh-CN" altLang="zh-CN" dirty="0">
                <a:solidFill>
                  <a:schemeClr val="bg1"/>
                </a:solidFill>
              </a:rPr>
              <a:t>核处理器，没有查到专用的</a:t>
            </a:r>
            <a:r>
              <a:rPr lang="en-US" altLang="zh-CN" dirty="0">
                <a:solidFill>
                  <a:schemeClr val="bg1"/>
                </a:solidFill>
              </a:rPr>
              <a:t>AR/VR</a:t>
            </a:r>
            <a:r>
              <a:rPr lang="zh-CN" altLang="zh-CN" dirty="0">
                <a:solidFill>
                  <a:schemeClr val="bg1"/>
                </a:solidFill>
              </a:rPr>
              <a:t>的芯片，只有一块款</a:t>
            </a:r>
            <a:r>
              <a:rPr lang="en-US" altLang="zh-CN" dirty="0" err="1">
                <a:solidFill>
                  <a:schemeClr val="bg1"/>
                </a:solidFill>
              </a:rPr>
              <a:t>Hilio</a:t>
            </a:r>
            <a:r>
              <a:rPr lang="en-US" altLang="zh-CN" dirty="0">
                <a:solidFill>
                  <a:schemeClr val="bg1"/>
                </a:solidFill>
              </a:rPr>
              <a:t> x30</a:t>
            </a:r>
            <a:r>
              <a:rPr lang="zh-CN" altLang="zh-CN" dirty="0">
                <a:solidFill>
                  <a:schemeClr val="bg1"/>
                </a:solidFill>
              </a:rPr>
              <a:t>表示会在年底量产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zh-CN" dirty="0">
                <a:solidFill>
                  <a:schemeClr val="bg1"/>
                </a:solidFill>
              </a:rPr>
              <a:t>显示</a:t>
            </a:r>
            <a:r>
              <a:rPr lang="zh-CN" altLang="zh-CN" dirty="0" smtClean="0">
                <a:solidFill>
                  <a:schemeClr val="bg1"/>
                </a:solidFill>
              </a:rPr>
              <a:t>插入</a:t>
            </a:r>
            <a:r>
              <a:rPr lang="zh-CN" altLang="zh-CN" dirty="0">
                <a:solidFill>
                  <a:schemeClr val="bg1"/>
                </a:solidFill>
              </a:rPr>
              <a:t>手机</a:t>
            </a:r>
            <a:r>
              <a:rPr lang="zh-CN" altLang="zh-CN" dirty="0" smtClean="0">
                <a:solidFill>
                  <a:schemeClr val="bg1"/>
                </a:solidFill>
              </a:rPr>
              <a:t>支持</a:t>
            </a:r>
            <a:r>
              <a:rPr lang="en-US" altLang="zh-CN" dirty="0" smtClean="0">
                <a:solidFill>
                  <a:schemeClr val="bg1"/>
                </a:solidFill>
              </a:rPr>
              <a:t>VR</a:t>
            </a:r>
            <a:r>
              <a:rPr lang="zh-CN" altLang="zh-CN" dirty="0">
                <a:solidFill>
                  <a:schemeClr val="bg1"/>
                </a:solidFill>
              </a:rPr>
              <a:t>。</a:t>
            </a:r>
          </a:p>
        </p:txBody>
      </p:sp>
      <p:sp>
        <p:nvSpPr>
          <p:cNvPr id="11" name="矩形 10"/>
          <p:cNvSpPr/>
          <p:nvPr/>
        </p:nvSpPr>
        <p:spPr>
          <a:xfrm>
            <a:off x="1125769" y="6488668"/>
            <a:ext cx="112485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200" dirty="0">
                <a:solidFill>
                  <a:srgbClr val="FFFFFF"/>
                </a:solidFill>
              </a:rPr>
              <a:t>来自：吴帆，张亮</a:t>
            </a:r>
            <a:r>
              <a:rPr lang="en-US" altLang="zh-CN" sz="1200" dirty="0" smtClean="0">
                <a:solidFill>
                  <a:srgbClr val="FFFFFF"/>
                </a:solidFill>
              </a:rPr>
              <a:t>. </a:t>
            </a:r>
            <a:r>
              <a:rPr lang="zh-CN" altLang="zh-CN" sz="1200" dirty="0" smtClean="0">
                <a:solidFill>
                  <a:srgbClr val="FFFFFF"/>
                </a:solidFill>
              </a:rPr>
              <a:t>增强现实技术原理及</a:t>
            </a:r>
            <a:r>
              <a:rPr lang="zh-CN" altLang="zh-CN" sz="1200" dirty="0">
                <a:solidFill>
                  <a:srgbClr val="FFFFFF"/>
                </a:solidFill>
              </a:rPr>
              <a:t>其在电视中的应用</a:t>
            </a:r>
            <a:r>
              <a:rPr lang="en-US" altLang="zh-CN" sz="1200" dirty="0">
                <a:solidFill>
                  <a:srgbClr val="FFFFFF"/>
                </a:solidFill>
              </a:rPr>
              <a:t>[J].</a:t>
            </a:r>
            <a:r>
              <a:rPr lang="zh-CN" altLang="zh-CN" sz="1200" dirty="0">
                <a:solidFill>
                  <a:srgbClr val="FFFFFF"/>
                </a:solidFill>
              </a:rPr>
              <a:t>电视技术，</a:t>
            </a:r>
            <a:r>
              <a:rPr lang="en-US" altLang="zh-CN" sz="1200" dirty="0">
                <a:solidFill>
                  <a:srgbClr val="FFFFFF"/>
                </a:solidFill>
              </a:rPr>
              <a:t>2013</a:t>
            </a:r>
            <a:r>
              <a:rPr lang="zh-CN" altLang="zh-CN" sz="1200" dirty="0">
                <a:solidFill>
                  <a:srgbClr val="FFFFFF"/>
                </a:solidFill>
              </a:rPr>
              <a:t>，</a:t>
            </a:r>
            <a:r>
              <a:rPr lang="en-US" altLang="zh-CN" sz="1200" dirty="0">
                <a:solidFill>
                  <a:srgbClr val="FFFFFF"/>
                </a:solidFill>
              </a:rPr>
              <a:t>37</a:t>
            </a:r>
            <a:r>
              <a:rPr lang="zh-CN" altLang="zh-CN" sz="1200" dirty="0">
                <a:solidFill>
                  <a:srgbClr val="FFFFFF"/>
                </a:solidFill>
              </a:rPr>
              <a:t>（</a:t>
            </a:r>
            <a:r>
              <a:rPr lang="en-US" altLang="zh-CN" sz="1200" dirty="0">
                <a:solidFill>
                  <a:srgbClr val="FFFFFF"/>
                </a:solidFill>
              </a:rPr>
              <a:t>2</a:t>
            </a:r>
            <a:r>
              <a:rPr lang="zh-CN" altLang="zh-CN" sz="1200" dirty="0">
                <a:solidFill>
                  <a:srgbClr val="FFFFFF"/>
                </a:solidFill>
              </a:rPr>
              <a:t>）</a:t>
            </a:r>
            <a:r>
              <a:rPr lang="en-US" altLang="zh-CN" sz="1200" dirty="0">
                <a:solidFill>
                  <a:srgbClr val="FFFFFF"/>
                </a:solidFill>
              </a:rPr>
              <a:t>.</a:t>
            </a:r>
            <a:endParaRPr lang="zh-CN" altLang="zh-CN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75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矩形 107"/>
          <p:cNvSpPr/>
          <p:nvPr/>
        </p:nvSpPr>
        <p:spPr>
          <a:xfrm>
            <a:off x="0" y="1185320"/>
            <a:ext cx="12191999" cy="5453648"/>
          </a:xfrm>
          <a:prstGeom prst="rect">
            <a:avLst/>
          </a:prstGeom>
          <a:solidFill>
            <a:srgbClr val="159FDD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266329" y="414922"/>
            <a:ext cx="5156538" cy="712542"/>
            <a:chOff x="266329" y="414922"/>
            <a:chExt cx="5156538" cy="712542"/>
          </a:xfrm>
        </p:grpSpPr>
        <p:sp>
          <p:nvSpPr>
            <p:cNvPr id="2" name="平行四边形 1"/>
            <p:cNvSpPr/>
            <p:nvPr/>
          </p:nvSpPr>
          <p:spPr>
            <a:xfrm>
              <a:off x="266329" y="417250"/>
              <a:ext cx="4032955" cy="710214"/>
            </a:xfrm>
            <a:prstGeom prst="parallelogram">
              <a:avLst/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43884" y="417250"/>
              <a:ext cx="44810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 smtClean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参考资料汇总</a:t>
              </a:r>
              <a:endParaRPr lang="zh-CN" altLang="en-US" sz="40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5" name="平行四边形 4"/>
            <p:cNvSpPr/>
            <p:nvPr/>
          </p:nvSpPr>
          <p:spPr>
            <a:xfrm>
              <a:off x="4380898" y="414922"/>
              <a:ext cx="599311" cy="710214"/>
            </a:xfrm>
            <a:prstGeom prst="parallelogram">
              <a:avLst>
                <a:gd name="adj" fmla="val 30828"/>
              </a:avLst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" name="平行四边形 5"/>
            <p:cNvSpPr/>
            <p:nvPr/>
          </p:nvSpPr>
          <p:spPr>
            <a:xfrm>
              <a:off x="4980209" y="414922"/>
              <a:ext cx="442658" cy="710214"/>
            </a:xfrm>
            <a:prstGeom prst="parallelogram">
              <a:avLst>
                <a:gd name="adj" fmla="val 41471"/>
              </a:avLst>
            </a:prstGeom>
            <a:solidFill>
              <a:srgbClr val="138F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sp>
        <p:nvSpPr>
          <p:cNvPr id="34" name="Rectangle 45"/>
          <p:cNvSpPr>
            <a:spLocks noChangeArrowheads="1"/>
          </p:cNvSpPr>
          <p:nvPr/>
        </p:nvSpPr>
        <p:spPr bwMode="auto">
          <a:xfrm>
            <a:off x="0" y="1185320"/>
            <a:ext cx="1198006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zh-CN" u="sng" dirty="0">
                <a:hlinkClick r:id="rId2"/>
              </a:rPr>
              <a:t>http://baijiahao.baidu.com/s?id=1582770156972865207&amp;wfr=spider&amp;for=pc</a:t>
            </a:r>
            <a:endParaRPr lang="zh-CN" altLang="zh-CN" dirty="0"/>
          </a:p>
          <a:p>
            <a:r>
              <a:rPr lang="en-US" altLang="zh-CN" u="sng" dirty="0">
                <a:hlinkClick r:id="rId3"/>
              </a:rPr>
              <a:t>http://ee.ofweek.com/2016-03/ART-8470-2816-29080231.html</a:t>
            </a:r>
            <a:endParaRPr lang="zh-CN" altLang="zh-CN" dirty="0"/>
          </a:p>
          <a:p>
            <a:r>
              <a:rPr lang="en-US" altLang="zh-CN" u="sng" dirty="0">
                <a:hlinkClick r:id="rId4"/>
              </a:rPr>
              <a:t>http://www.elecfans.com/vr/418421_a.html</a:t>
            </a:r>
            <a:endParaRPr lang="zh-CN" altLang="zh-CN" dirty="0"/>
          </a:p>
          <a:p>
            <a:r>
              <a:rPr lang="en-US" altLang="zh-CN" u="sng" dirty="0">
                <a:hlinkClick r:id="rId5"/>
              </a:rPr>
              <a:t>http://www.eefocus.com/mcu-dsp/375860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4478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答辩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1831</TotalTime>
  <Words>875</Words>
  <Application>Microsoft Office PowerPoint</Application>
  <PresentationFormat>宽屏</PresentationFormat>
  <Paragraphs>40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华文细黑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谭淞耀</cp:lastModifiedBy>
  <cp:revision>158</cp:revision>
  <dcterms:created xsi:type="dcterms:W3CDTF">2016-04-24T08:41:49Z</dcterms:created>
  <dcterms:modified xsi:type="dcterms:W3CDTF">2017-12-15T10:00:49Z</dcterms:modified>
</cp:coreProperties>
</file>